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  <p:sldId id="260" r:id="rId4"/>
  </p:sldIdLst>
  <p:sldSz cx="12192000" cy="6858000"/>
  <p:notesSz cx="7102475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EF7D08-665C-4BBA-A63F-B8DB6D87F9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8831D1A-314D-4197-95A1-EFCD981B1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7CB36A-4673-442D-8F3C-26D578AF1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C28C017-AF4B-4A42-8454-59E3BEA7C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3E5915D-39BC-4075-BA2D-B921729F0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075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C4C7D7-5E46-4FE5-BE6E-A6BFC06F1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0696F72-C93D-455B-99E3-5ECBA604B6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D564B5-3264-4780-92C0-7DC97443C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3FA125-492D-4929-A9CF-E29379F8C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5A7824-F2B1-4140-8000-980E62C52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2422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BB982C5-36B4-4CB6-9A69-BE2B3C7114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527E81B-C391-4BD5-AD35-53232BFA6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13EFD9-3D76-4276-9FFD-9242A2DB6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51000E0-8CCB-41BF-A86F-FD940BEF1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8BBA226-D149-45D6-B1A5-CF22A4F18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5072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8CF1D-010E-4224-9CB1-15561671F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6D1C87-D6C5-4879-BC91-03311CEB1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6EAFB8-D62C-44EA-90B7-41DD975FF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BE065E3-46E5-4FA1-AF25-8200B461B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D785F7A-D9A4-4B57-A3BC-739AF356D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9442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46DB05-0128-4788-B31A-49FE97D04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70A6451-AF78-41FC-B74D-6A9EA9E7D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52D3E85-43E7-41EA-9351-A9CE9E73D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A3573D7-F7E2-47F9-BB59-FD8B77DEA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CB6F1C2-CC5F-4FDE-A856-D70351C4B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04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A7AD39-B413-4F61-A715-AD164951A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9F6C04-F1F7-4FBE-9658-720A6F0B9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7F95BC1-A8C9-4B65-9BE1-807D37954D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348CD46-AF76-401D-8EE1-F765C2035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8F4B860-6106-467F-8A3D-00E2401EF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448CD36-FB83-4C46-9F81-55F3C55DE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8944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E96981-687F-4A58-8D99-E8682619C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E97D939-902C-4599-B0CB-2AF923610B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84D7E42-A0D0-4729-A96D-256EA2D9DA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33BDB3C-DF64-486C-B28C-C800E3440F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C4012E4-78AA-47C6-87F6-72C39156D0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053F9AC-EF80-474F-9972-2311A7710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6A9720D-FFA0-48A8-A22D-8F481401C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69ED8E0-5193-45A6-BC3C-789DD86E1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1819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B32A63-3962-449B-83A3-3CFEC6796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C16CBAC-8774-4E7E-B6D1-CB4F3B3B8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EA4F286-54D3-46CB-9997-CA554484A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FB11260-67A4-4C80-9087-BF61D3BC7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299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4A3E92D-2909-4C09-9770-F7E9CEB30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4AF0AB7-9BDB-4BEC-ADAE-3B32D8C4C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3A82924-7CC2-4F79-A4F9-B50B64394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8859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320974-5DCE-4268-91E5-782FA2A66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D11F735-C135-45CF-9757-CC5EE3AFE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BA59CCA-BF24-4B77-BF07-0847359A29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AF51282-8CDF-4C70-B7CC-EF5BBBEF5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76F9EC7-B645-4A5F-9CB5-525395A39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EF40FB-D86C-44CE-98BC-EBE974003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9969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787D5B-0BAE-4B67-83ED-14AD85DF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281ACF7-1F66-4007-BCC8-C67FF8354C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49A5623-62A3-4E2D-9886-BC800368B2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9C817B-B6E8-400C-8902-DFC53F686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EE21DDA-82CB-4BFB-A190-190A5D347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E888BBC-367C-4432-A438-A8A26D06B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904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CE8572C-7731-4047-B01C-4AE541056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6D53799-D0F5-4038-AE3C-2E490AD625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46428DE-AEAE-42E3-987B-E7DD9F9111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296FC70-2900-48A3-92DC-A943269DF3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635FC0E-66B3-473E-B140-CF6B1CD03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920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46CB6-2A70-BA37-75E8-AEFEA424A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BCA6977F-202B-C2E4-E708-85EE925D6824}"/>
              </a:ext>
            </a:extLst>
          </p:cNvPr>
          <p:cNvSpPr/>
          <p:nvPr/>
        </p:nvSpPr>
        <p:spPr>
          <a:xfrm>
            <a:off x="0" y="6654055"/>
            <a:ext cx="1270000" cy="15388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spAutoFit/>
          </a:bodyPr>
          <a:lstStyle/>
          <a:p>
            <a:pPr algn="ctr"/>
            <a:endParaRPr lang="pt-BR" sz="1000">
              <a:solidFill>
                <a:srgbClr val="000000"/>
              </a:solidFill>
            </a:endParaRP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CC11DBF7-C6B6-3E26-6FC5-F0A2A1015FC1}"/>
              </a:ext>
            </a:extLst>
          </p:cNvPr>
          <p:cNvCxnSpPr>
            <a:cxnSpLocks/>
          </p:cNvCxnSpPr>
          <p:nvPr/>
        </p:nvCxnSpPr>
        <p:spPr>
          <a:xfrm>
            <a:off x="408373" y="1065321"/>
            <a:ext cx="11370816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E33197CF-7AD3-9C1C-FC20-51897C1AE4AC}"/>
              </a:ext>
            </a:extLst>
          </p:cNvPr>
          <p:cNvSpPr txBox="1"/>
          <p:nvPr/>
        </p:nvSpPr>
        <p:spPr>
          <a:xfrm>
            <a:off x="2450238" y="355107"/>
            <a:ext cx="9072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400" b="1" dirty="0">
                <a:solidFill>
                  <a:schemeClr val="accent1">
                    <a:lumMod val="75000"/>
                  </a:schemeClr>
                </a:solidFill>
                <a:latin typeface="Aptos" panose="020B0004020202020204" pitchFamily="34" charset="0"/>
              </a:rPr>
              <a:t>Extrato de Atas de Reuniões - Conselho Deliberativo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12D9BCA5-4ED9-B91A-A9A5-A6B15D499DC7}"/>
              </a:ext>
            </a:extLst>
          </p:cNvPr>
          <p:cNvSpPr txBox="1"/>
          <p:nvPr/>
        </p:nvSpPr>
        <p:spPr>
          <a:xfrm>
            <a:off x="406153" y="2783639"/>
            <a:ext cx="9410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19/02/2020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E0C61DB7-3898-ECCA-1099-9BEBAFBB61C3}"/>
              </a:ext>
            </a:extLst>
          </p:cNvPr>
          <p:cNvSpPr txBox="1"/>
          <p:nvPr/>
        </p:nvSpPr>
        <p:spPr>
          <a:xfrm>
            <a:off x="1439910" y="2437351"/>
            <a:ext cx="37680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a) Resultados obtidos na avaliação atuarial dos Planos e plano de custeio para o exercício de 2020;</a:t>
            </a:r>
          </a:p>
          <a:p>
            <a:pPr algn="ctr"/>
            <a:r>
              <a:rPr lang="pt-BR" sz="1200" dirty="0">
                <a:solidFill>
                  <a:schemeClr val="bg1"/>
                </a:solidFill>
              </a:rPr>
              <a:t>b) Orçamento Administrativo para 2020;</a:t>
            </a:r>
          </a:p>
          <a:p>
            <a:pPr algn="ctr"/>
            <a:r>
              <a:rPr lang="pt-BR" sz="1200" dirty="0">
                <a:solidFill>
                  <a:schemeClr val="bg1"/>
                </a:solidFill>
              </a:rPr>
              <a:t>c) Troca Trimestral de Perfis;</a:t>
            </a:r>
          </a:p>
          <a:p>
            <a:pPr algn="ctr"/>
            <a:r>
              <a:rPr lang="pt-BR" sz="1200" dirty="0">
                <a:solidFill>
                  <a:schemeClr val="bg1"/>
                </a:solidFill>
              </a:rPr>
              <a:t>d) Outros assuntos de interesse social.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35562780-4698-C37F-3D1C-8E5A6A0C8BFB}"/>
              </a:ext>
            </a:extLst>
          </p:cNvPr>
          <p:cNvSpPr txBox="1"/>
          <p:nvPr/>
        </p:nvSpPr>
        <p:spPr>
          <a:xfrm>
            <a:off x="9922274" y="4191229"/>
            <a:ext cx="1685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bg1"/>
                </a:solidFill>
              </a:rPr>
              <a:t>Presentes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148C8D70-B77F-48AE-9406-26ED11CE2712}"/>
              </a:ext>
            </a:extLst>
          </p:cNvPr>
          <p:cNvSpPr txBox="1"/>
          <p:nvPr/>
        </p:nvSpPr>
        <p:spPr>
          <a:xfrm>
            <a:off x="396535" y="5404212"/>
            <a:ext cx="9410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09/09/2020</a:t>
            </a:r>
          </a:p>
        </p:txBody>
      </p:sp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EA86C19A-66CF-6084-C79D-F9E76D4975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909144"/>
              </p:ext>
            </p:extLst>
          </p:nvPr>
        </p:nvGraphicFramePr>
        <p:xfrm>
          <a:off x="501835" y="1281647"/>
          <a:ext cx="11284012" cy="332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9030">
                  <a:extLst>
                    <a:ext uri="{9D8B030D-6E8A-4147-A177-3AD203B41FA5}">
                      <a16:colId xmlns:a16="http://schemas.microsoft.com/office/drawing/2014/main" val="1364266756"/>
                    </a:ext>
                  </a:extLst>
                </a:gridCol>
                <a:gridCol w="1073403">
                  <a:extLst>
                    <a:ext uri="{9D8B030D-6E8A-4147-A177-3AD203B41FA5}">
                      <a16:colId xmlns:a16="http://schemas.microsoft.com/office/drawing/2014/main" val="726842543"/>
                    </a:ext>
                  </a:extLst>
                </a:gridCol>
                <a:gridCol w="1524412">
                  <a:extLst>
                    <a:ext uri="{9D8B030D-6E8A-4147-A177-3AD203B41FA5}">
                      <a16:colId xmlns:a16="http://schemas.microsoft.com/office/drawing/2014/main" val="2769845646"/>
                    </a:ext>
                  </a:extLst>
                </a:gridCol>
                <a:gridCol w="4181943">
                  <a:extLst>
                    <a:ext uri="{9D8B030D-6E8A-4147-A177-3AD203B41FA5}">
                      <a16:colId xmlns:a16="http://schemas.microsoft.com/office/drawing/2014/main" val="1646906060"/>
                    </a:ext>
                  </a:extLst>
                </a:gridCol>
                <a:gridCol w="3485224">
                  <a:extLst>
                    <a:ext uri="{9D8B030D-6E8A-4147-A177-3AD203B41FA5}">
                      <a16:colId xmlns:a16="http://schemas.microsoft.com/office/drawing/2014/main" val="469533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>
                          <a:latin typeface="Aptos" panose="020B0004020202020204" pitchFamily="34" charset="0"/>
                        </a:rPr>
                        <a:t>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latin typeface="Aptos" panose="020B0004020202020204" pitchFamily="34" charset="0"/>
                        </a:rPr>
                        <a:t>Reunião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latin typeface="Aptos" panose="020B0004020202020204" pitchFamily="34" charset="0"/>
                        </a:rPr>
                        <a:t>Presentes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latin typeface="Aptos" panose="020B0004020202020204" pitchFamily="34" charset="0"/>
                        </a:rPr>
                        <a:t>Pauta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latin typeface="Aptos" panose="020B0004020202020204" pitchFamily="34" charset="0"/>
                        </a:rPr>
                        <a:t>Deliberações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637919"/>
                  </a:ext>
                </a:extLst>
              </a:tr>
              <a:tr h="4998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26.11.2025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Ordinária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André Machado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Armando Juliani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Lilian Pacheco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Carlos Di Lorenzo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Fabrício Souza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Aluízio Byrro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Recondução da Política de Investimentos dos Planos de Benefícios e Gestão Administrativa para 2026;</a:t>
                      </a:r>
                    </a:p>
                    <a:p>
                      <a:pPr marL="228600" indent="-2286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Orçamento Anual 2026; </a:t>
                      </a:r>
                    </a:p>
                    <a:p>
                      <a:pPr marL="228600" indent="-2286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Regulamento do Plano de Gestão Administrativa e Manual de Práticas Contábeis.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Aprovado</a:t>
                      </a:r>
                    </a:p>
                    <a:p>
                      <a:pPr marL="228600" indent="-2286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Aprovado</a:t>
                      </a:r>
                    </a:p>
                    <a:p>
                      <a:pPr marL="228600" indent="-2286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Aprovado</a:t>
                      </a:r>
                      <a:endParaRPr kumimoji="0" lang="pt-BR" sz="13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92617"/>
                  </a:ext>
                </a:extLst>
              </a:tr>
              <a:tr h="4998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30.10.2025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Ordinária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Armando Juliani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André Machado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Lilian Pacheco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Carlos Di Lorenzo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Fabrício Souza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Aluízio Byrro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Estudo de aderência da Hipótese de Taxa de Juros e demais hipóteses atuariais.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Aprovado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925871"/>
                  </a:ext>
                </a:extLst>
              </a:tr>
            </a:tbl>
          </a:graphicData>
        </a:graphic>
      </p:graphicFrame>
      <p:pic>
        <p:nvPicPr>
          <p:cNvPr id="3" name="Imagem 2">
            <a:extLst>
              <a:ext uri="{FF2B5EF4-FFF2-40B4-BE49-F238E27FC236}">
                <a16:creationId xmlns:a16="http://schemas.microsoft.com/office/drawing/2014/main" id="{A946012E-1A5D-3BDA-BE70-AEE156C12D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784" y="169414"/>
            <a:ext cx="819264" cy="771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373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48F66F-5C21-0670-A6E8-7509040B2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A004B46A-3BA8-454E-898E-852CC0E5E942}"/>
              </a:ext>
            </a:extLst>
          </p:cNvPr>
          <p:cNvSpPr/>
          <p:nvPr/>
        </p:nvSpPr>
        <p:spPr>
          <a:xfrm>
            <a:off x="0" y="6654055"/>
            <a:ext cx="1270000" cy="15388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spAutoFit/>
          </a:bodyPr>
          <a:lstStyle/>
          <a:p>
            <a:pPr algn="ctr"/>
            <a:endParaRPr lang="pt-BR" sz="1000">
              <a:solidFill>
                <a:srgbClr val="000000"/>
              </a:solidFill>
            </a:endParaRP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BCB10459-E062-E237-F495-DCFE91CFF756}"/>
              </a:ext>
            </a:extLst>
          </p:cNvPr>
          <p:cNvCxnSpPr>
            <a:cxnSpLocks/>
          </p:cNvCxnSpPr>
          <p:nvPr/>
        </p:nvCxnSpPr>
        <p:spPr>
          <a:xfrm>
            <a:off x="408373" y="1065321"/>
            <a:ext cx="11370816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0764326C-03AD-6A6C-4A79-9DB929CF049B}"/>
              </a:ext>
            </a:extLst>
          </p:cNvPr>
          <p:cNvSpPr txBox="1"/>
          <p:nvPr/>
        </p:nvSpPr>
        <p:spPr>
          <a:xfrm>
            <a:off x="2450238" y="355107"/>
            <a:ext cx="9072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400" b="1" dirty="0">
                <a:solidFill>
                  <a:schemeClr val="accent1">
                    <a:lumMod val="75000"/>
                  </a:schemeClr>
                </a:solidFill>
                <a:latin typeface="Aptos" panose="020B0004020202020204" pitchFamily="34" charset="0"/>
              </a:rPr>
              <a:t>Extrato de Atas de Reuniões - Conselho Deliberativo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02ADB038-4F68-5E23-7C71-E66D907F090F}"/>
              </a:ext>
            </a:extLst>
          </p:cNvPr>
          <p:cNvSpPr txBox="1"/>
          <p:nvPr/>
        </p:nvSpPr>
        <p:spPr>
          <a:xfrm>
            <a:off x="406153" y="2783639"/>
            <a:ext cx="9410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19/02/2020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747C879B-44FA-40DB-42BD-AF1728A86332}"/>
              </a:ext>
            </a:extLst>
          </p:cNvPr>
          <p:cNvSpPr txBox="1"/>
          <p:nvPr/>
        </p:nvSpPr>
        <p:spPr>
          <a:xfrm>
            <a:off x="1439910" y="2437351"/>
            <a:ext cx="37680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a) Resultados obtidos na avaliação atuarial dos Planos e plano de custeio para o exercício de 2020;</a:t>
            </a:r>
          </a:p>
          <a:p>
            <a:pPr algn="ctr"/>
            <a:r>
              <a:rPr lang="pt-BR" sz="1200" dirty="0">
                <a:solidFill>
                  <a:schemeClr val="bg1"/>
                </a:solidFill>
              </a:rPr>
              <a:t>b) Orçamento Administrativo para 2020;</a:t>
            </a:r>
          </a:p>
          <a:p>
            <a:pPr algn="ctr"/>
            <a:r>
              <a:rPr lang="pt-BR" sz="1200" dirty="0">
                <a:solidFill>
                  <a:schemeClr val="bg1"/>
                </a:solidFill>
              </a:rPr>
              <a:t>c) Troca Trimestral de Perfis;</a:t>
            </a:r>
          </a:p>
          <a:p>
            <a:pPr algn="ctr"/>
            <a:r>
              <a:rPr lang="pt-BR" sz="1200" dirty="0">
                <a:solidFill>
                  <a:schemeClr val="bg1"/>
                </a:solidFill>
              </a:rPr>
              <a:t>d) Outros assuntos de interesse social.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848A9A4F-7492-E02D-D70D-9E4C39A3EE52}"/>
              </a:ext>
            </a:extLst>
          </p:cNvPr>
          <p:cNvSpPr txBox="1"/>
          <p:nvPr/>
        </p:nvSpPr>
        <p:spPr>
          <a:xfrm>
            <a:off x="9922274" y="4191229"/>
            <a:ext cx="1685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bg1"/>
                </a:solidFill>
              </a:rPr>
              <a:t>Presentes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37B9683C-F17E-B9B6-501C-D46208F47771}"/>
              </a:ext>
            </a:extLst>
          </p:cNvPr>
          <p:cNvSpPr txBox="1"/>
          <p:nvPr/>
        </p:nvSpPr>
        <p:spPr>
          <a:xfrm>
            <a:off x="396535" y="5404212"/>
            <a:ext cx="9410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09/09/2020</a:t>
            </a:r>
          </a:p>
        </p:txBody>
      </p:sp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2A907698-7D5A-4853-5C20-75222E5EAA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7979852"/>
              </p:ext>
            </p:extLst>
          </p:nvPr>
        </p:nvGraphicFramePr>
        <p:xfrm>
          <a:off x="501835" y="1281647"/>
          <a:ext cx="11284012" cy="480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9030">
                  <a:extLst>
                    <a:ext uri="{9D8B030D-6E8A-4147-A177-3AD203B41FA5}">
                      <a16:colId xmlns:a16="http://schemas.microsoft.com/office/drawing/2014/main" val="1364266756"/>
                    </a:ext>
                  </a:extLst>
                </a:gridCol>
                <a:gridCol w="1073403">
                  <a:extLst>
                    <a:ext uri="{9D8B030D-6E8A-4147-A177-3AD203B41FA5}">
                      <a16:colId xmlns:a16="http://schemas.microsoft.com/office/drawing/2014/main" val="726842543"/>
                    </a:ext>
                  </a:extLst>
                </a:gridCol>
                <a:gridCol w="1524412">
                  <a:extLst>
                    <a:ext uri="{9D8B030D-6E8A-4147-A177-3AD203B41FA5}">
                      <a16:colId xmlns:a16="http://schemas.microsoft.com/office/drawing/2014/main" val="2769845646"/>
                    </a:ext>
                  </a:extLst>
                </a:gridCol>
                <a:gridCol w="4181943">
                  <a:extLst>
                    <a:ext uri="{9D8B030D-6E8A-4147-A177-3AD203B41FA5}">
                      <a16:colId xmlns:a16="http://schemas.microsoft.com/office/drawing/2014/main" val="1646906060"/>
                    </a:ext>
                  </a:extLst>
                </a:gridCol>
                <a:gridCol w="3485224">
                  <a:extLst>
                    <a:ext uri="{9D8B030D-6E8A-4147-A177-3AD203B41FA5}">
                      <a16:colId xmlns:a16="http://schemas.microsoft.com/office/drawing/2014/main" val="469533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>
                          <a:latin typeface="Aptos" panose="020B0004020202020204" pitchFamily="34" charset="0"/>
                        </a:rPr>
                        <a:t>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latin typeface="Aptos" panose="020B0004020202020204" pitchFamily="34" charset="0"/>
                        </a:rPr>
                        <a:t>Reunião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latin typeface="Aptos" panose="020B0004020202020204" pitchFamily="34" charset="0"/>
                        </a:rPr>
                        <a:t>Presentes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latin typeface="Aptos" panose="020B0004020202020204" pitchFamily="34" charset="0"/>
                        </a:rPr>
                        <a:t>Pauta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latin typeface="Aptos" panose="020B0004020202020204" pitchFamily="34" charset="0"/>
                        </a:rPr>
                        <a:t>Deliberações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637919"/>
                  </a:ext>
                </a:extLst>
              </a:tr>
              <a:tr h="4998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22.07.2025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Termo de Decisão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André Machado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Armando Juliani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Lilian Pacheco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Carlos Di Lorenzo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Fabrício Souza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Aluízio Byrro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Alteração da Política de Prevenção à Lavagem de Dinheiro e ao Financiamento do Terrorismo;</a:t>
                      </a:r>
                    </a:p>
                    <a:p>
                      <a:pPr marL="228600" indent="-2286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Ciência ao Relatório de Avaliação de Efetividade.</a:t>
                      </a:r>
                    </a:p>
                    <a:p>
                      <a:pPr marL="228600" indent="-228600" algn="l">
                        <a:buAutoNum type="alphaLcParenR"/>
                      </a:pPr>
                      <a:endParaRPr kumimoji="0" lang="pt-BR" sz="13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Aprovado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92617"/>
                  </a:ext>
                </a:extLst>
              </a:tr>
              <a:tr h="4998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30.06.2025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Termo de Decisão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Armando Juliani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André Machado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Lilian Pacheco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Carlos Di Lorenzo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Fabrício Souza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Aluízio Byrro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Revisão do Código de Ética e Conduta;</a:t>
                      </a:r>
                    </a:p>
                    <a:p>
                      <a:pPr marL="228600" indent="-2286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Posse dos membros do Conselho Deliberativo, Conselho Fiscal e </a:t>
                      </a:r>
                      <a:r>
                        <a:rPr kumimoji="0" lang="pt-BR" sz="13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Diretoria Executiva.</a:t>
                      </a:r>
                      <a:endParaRPr kumimoji="0" lang="pt-BR" sz="13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marL="228600" indent="-228600" algn="l">
                        <a:buAutoNum type="alphaLcParenR"/>
                      </a:pPr>
                      <a:endParaRPr kumimoji="0" lang="pt-BR" sz="13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Aprovado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925871"/>
                  </a:ext>
                </a:extLst>
              </a:tr>
              <a:tr h="4998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29.04.2025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Termo de Decisão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Armando Juliani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André Machado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Lilian Pacheco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Carlos Di Lorenzo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Fabrício Souza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Aluízio Byrro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Relatório Anual 2024.</a:t>
                      </a:r>
                    </a:p>
                    <a:p>
                      <a:pPr marL="0" indent="0" algn="l">
                        <a:buNone/>
                      </a:pPr>
                      <a:endParaRPr kumimoji="0" lang="pt-BR" sz="13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Aprovado</a:t>
                      </a:r>
                    </a:p>
                    <a:p>
                      <a:pPr marL="0" indent="0" algn="l">
                        <a:buNone/>
                      </a:pPr>
                      <a:endParaRPr kumimoji="0" lang="pt-BR" sz="13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359165"/>
                  </a:ext>
                </a:extLst>
              </a:tr>
            </a:tbl>
          </a:graphicData>
        </a:graphic>
      </p:graphicFrame>
      <p:pic>
        <p:nvPicPr>
          <p:cNvPr id="3" name="Imagem 2">
            <a:extLst>
              <a:ext uri="{FF2B5EF4-FFF2-40B4-BE49-F238E27FC236}">
                <a16:creationId xmlns:a16="http://schemas.microsoft.com/office/drawing/2014/main" id="{A878B395-4BED-6452-F7B6-D815BE99E0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784" y="169414"/>
            <a:ext cx="819264" cy="771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710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470375CF-4C70-4C81-927F-6BC1D6A3CF08}"/>
              </a:ext>
            </a:extLst>
          </p:cNvPr>
          <p:cNvSpPr/>
          <p:nvPr/>
        </p:nvSpPr>
        <p:spPr>
          <a:xfrm>
            <a:off x="0" y="6654055"/>
            <a:ext cx="1270000" cy="15388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spAutoFit/>
          </a:bodyPr>
          <a:lstStyle/>
          <a:p>
            <a:pPr algn="ctr"/>
            <a:endParaRPr lang="pt-BR" sz="1000">
              <a:solidFill>
                <a:srgbClr val="000000"/>
              </a:solidFill>
            </a:endParaRP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F6A0C47C-3715-408A-B737-D793653BADC7}"/>
              </a:ext>
            </a:extLst>
          </p:cNvPr>
          <p:cNvCxnSpPr>
            <a:cxnSpLocks/>
          </p:cNvCxnSpPr>
          <p:nvPr/>
        </p:nvCxnSpPr>
        <p:spPr>
          <a:xfrm>
            <a:off x="408373" y="1065321"/>
            <a:ext cx="11370816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C80E7C73-E2C9-4972-9E29-E14054B160DB}"/>
              </a:ext>
            </a:extLst>
          </p:cNvPr>
          <p:cNvSpPr txBox="1"/>
          <p:nvPr/>
        </p:nvSpPr>
        <p:spPr>
          <a:xfrm>
            <a:off x="2450238" y="355107"/>
            <a:ext cx="9072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400" b="1" dirty="0">
                <a:solidFill>
                  <a:schemeClr val="accent1">
                    <a:lumMod val="75000"/>
                  </a:schemeClr>
                </a:solidFill>
                <a:latin typeface="Aptos" panose="020B0004020202020204" pitchFamily="34" charset="0"/>
              </a:rPr>
              <a:t>Extrato de Atas de Reuniões - Conselho Deliberativo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73132586-92A1-473B-9E4E-611043EAED10}"/>
              </a:ext>
            </a:extLst>
          </p:cNvPr>
          <p:cNvSpPr txBox="1"/>
          <p:nvPr/>
        </p:nvSpPr>
        <p:spPr>
          <a:xfrm>
            <a:off x="406153" y="2783639"/>
            <a:ext cx="9410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19/02/2020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E01B36EF-7835-4B66-BC40-487F34CC2A1B}"/>
              </a:ext>
            </a:extLst>
          </p:cNvPr>
          <p:cNvSpPr txBox="1"/>
          <p:nvPr/>
        </p:nvSpPr>
        <p:spPr>
          <a:xfrm>
            <a:off x="1439910" y="2437351"/>
            <a:ext cx="37680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a) Resultados obtidos na avaliação atuarial dos Planos e plano de custeio para o exercício de 2020;</a:t>
            </a:r>
          </a:p>
          <a:p>
            <a:pPr algn="ctr"/>
            <a:r>
              <a:rPr lang="pt-BR" sz="1200" dirty="0">
                <a:solidFill>
                  <a:schemeClr val="bg1"/>
                </a:solidFill>
              </a:rPr>
              <a:t>b) Orçamento Administrativo para 2020;</a:t>
            </a:r>
          </a:p>
          <a:p>
            <a:pPr algn="ctr"/>
            <a:r>
              <a:rPr lang="pt-BR" sz="1200" dirty="0">
                <a:solidFill>
                  <a:schemeClr val="bg1"/>
                </a:solidFill>
              </a:rPr>
              <a:t>c) Troca Trimestral de Perfis;</a:t>
            </a:r>
          </a:p>
          <a:p>
            <a:pPr algn="ctr"/>
            <a:r>
              <a:rPr lang="pt-BR" sz="1200" dirty="0">
                <a:solidFill>
                  <a:schemeClr val="bg1"/>
                </a:solidFill>
              </a:rPr>
              <a:t>d) Outros assuntos de interesse social.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3D956115-9CC1-42A0-B1FA-C88FC7EE3364}"/>
              </a:ext>
            </a:extLst>
          </p:cNvPr>
          <p:cNvSpPr txBox="1"/>
          <p:nvPr/>
        </p:nvSpPr>
        <p:spPr>
          <a:xfrm>
            <a:off x="9922274" y="4191229"/>
            <a:ext cx="1685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bg1"/>
                </a:solidFill>
              </a:rPr>
              <a:t>Presentes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96A32F50-E2C8-448C-B40D-693E2ED7955A}"/>
              </a:ext>
            </a:extLst>
          </p:cNvPr>
          <p:cNvSpPr txBox="1"/>
          <p:nvPr/>
        </p:nvSpPr>
        <p:spPr>
          <a:xfrm>
            <a:off x="396535" y="5404212"/>
            <a:ext cx="9410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09/09/2020</a:t>
            </a:r>
          </a:p>
        </p:txBody>
      </p:sp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5C19F83D-6C36-42FB-B5D6-1BE7BA96B2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12453"/>
              </p:ext>
            </p:extLst>
          </p:nvPr>
        </p:nvGraphicFramePr>
        <p:xfrm>
          <a:off x="501835" y="1281647"/>
          <a:ext cx="11284012" cy="431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9030">
                  <a:extLst>
                    <a:ext uri="{9D8B030D-6E8A-4147-A177-3AD203B41FA5}">
                      <a16:colId xmlns:a16="http://schemas.microsoft.com/office/drawing/2014/main" val="1364266756"/>
                    </a:ext>
                  </a:extLst>
                </a:gridCol>
                <a:gridCol w="1073403">
                  <a:extLst>
                    <a:ext uri="{9D8B030D-6E8A-4147-A177-3AD203B41FA5}">
                      <a16:colId xmlns:a16="http://schemas.microsoft.com/office/drawing/2014/main" val="726842543"/>
                    </a:ext>
                  </a:extLst>
                </a:gridCol>
                <a:gridCol w="1524412">
                  <a:extLst>
                    <a:ext uri="{9D8B030D-6E8A-4147-A177-3AD203B41FA5}">
                      <a16:colId xmlns:a16="http://schemas.microsoft.com/office/drawing/2014/main" val="2769845646"/>
                    </a:ext>
                  </a:extLst>
                </a:gridCol>
                <a:gridCol w="4181943">
                  <a:extLst>
                    <a:ext uri="{9D8B030D-6E8A-4147-A177-3AD203B41FA5}">
                      <a16:colId xmlns:a16="http://schemas.microsoft.com/office/drawing/2014/main" val="1646906060"/>
                    </a:ext>
                  </a:extLst>
                </a:gridCol>
                <a:gridCol w="3485224">
                  <a:extLst>
                    <a:ext uri="{9D8B030D-6E8A-4147-A177-3AD203B41FA5}">
                      <a16:colId xmlns:a16="http://schemas.microsoft.com/office/drawing/2014/main" val="469533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>
                          <a:latin typeface="Aptos" panose="020B0004020202020204" pitchFamily="34" charset="0"/>
                        </a:rPr>
                        <a:t>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latin typeface="Aptos" panose="020B0004020202020204" pitchFamily="34" charset="0"/>
                        </a:rPr>
                        <a:t>Reunião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latin typeface="Aptos" panose="020B0004020202020204" pitchFamily="34" charset="0"/>
                        </a:rPr>
                        <a:t>Presentes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latin typeface="Aptos" panose="020B0004020202020204" pitchFamily="34" charset="0"/>
                        </a:rPr>
                        <a:t>Pauta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latin typeface="Aptos" panose="020B0004020202020204" pitchFamily="34" charset="0"/>
                        </a:rPr>
                        <a:t>Deliberações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637919"/>
                  </a:ext>
                </a:extLst>
              </a:tr>
              <a:tr h="4998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25.03.2025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Termo de Decisão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Armando Juliani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André Machado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Lilian Pacheco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Carlos Di Lorenzo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Fabrício Souza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Aluízio Byrro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Demonstrações Financeiras 2024 e Notas Explicativas.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Aprovado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925871"/>
                  </a:ext>
                </a:extLst>
              </a:tr>
              <a:tr h="4998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20.02.2025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Ordinária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Armando Juliani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André Machado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Lilian Pacheco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Carlos Di Lorenzo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Fabrício Souza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Aluízio Byrro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Desligamento de conselheiro e Posse de novo                                                  membro do Conselho Deliberativo;</a:t>
                      </a:r>
                    </a:p>
                    <a:p>
                      <a:pPr marL="342900" indent="-3429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Resultados obtidos na avaliação atuarial dos Planos de Aposentadoria administrados pela Entidade em 31 de dezembro de 2024 e plano de custeio para o exercício de 2025;</a:t>
                      </a:r>
                    </a:p>
                    <a:p>
                      <a:pPr marL="342900" indent="-3429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Orçamento Anual;</a:t>
                      </a:r>
                    </a:p>
                    <a:p>
                      <a:pPr marL="342900" indent="-3429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Regimentos dos processos de indicação e eleição para composição dos Conselhos Deliberativo e Fiscal da Entidade – Mandato: julho/2025 a junho/2028;</a:t>
                      </a:r>
                    </a:p>
                    <a:p>
                      <a:pPr marL="342900" indent="-342900" algn="l">
                        <a:buAutoNum type="alphaLcParenR"/>
                      </a:pPr>
                      <a:endParaRPr kumimoji="0" lang="pt-BR" sz="13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Aprovado</a:t>
                      </a:r>
                    </a:p>
                    <a:p>
                      <a:pPr marL="228600" indent="-2286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Aprovado </a:t>
                      </a:r>
                    </a:p>
                    <a:p>
                      <a:pPr marL="228600" indent="-2286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Aprovado</a:t>
                      </a:r>
                    </a:p>
                    <a:p>
                      <a:pPr marL="228600" indent="-228600" algn="l">
                        <a:buAutoNum type="alphaLcParenR"/>
                      </a:pPr>
                      <a:r>
                        <a:rPr kumimoji="0" lang="pt-BR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Aprovado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76365"/>
                  </a:ext>
                </a:extLst>
              </a:tr>
            </a:tbl>
          </a:graphicData>
        </a:graphic>
      </p:graphicFrame>
      <p:pic>
        <p:nvPicPr>
          <p:cNvPr id="3" name="Imagem 2">
            <a:extLst>
              <a:ext uri="{FF2B5EF4-FFF2-40B4-BE49-F238E27FC236}">
                <a16:creationId xmlns:a16="http://schemas.microsoft.com/office/drawing/2014/main" id="{1C375AC9-9182-233A-D5F6-BF80AFC257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784" y="169414"/>
            <a:ext cx="819264" cy="771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3333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4065</TotalTime>
  <Words>466</Words>
  <Application>Microsoft Office PowerPoint</Application>
  <PresentationFormat>Widescreen</PresentationFormat>
  <Paragraphs>123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Simioni, Renato (SE LA BR PEN)</dc:creator>
  <cp:keywords>C_Unrestricted</cp:keywords>
  <cp:lastModifiedBy>Boscolo, Adriana Belon</cp:lastModifiedBy>
  <cp:revision>76</cp:revision>
  <cp:lastPrinted>2024-05-03T18:10:49Z</cp:lastPrinted>
  <dcterms:created xsi:type="dcterms:W3CDTF">2020-10-16T13:34:11Z</dcterms:created>
  <dcterms:modified xsi:type="dcterms:W3CDTF">2025-12-02T21:14:51Z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Confidentiality">
    <vt:lpwstr>Unrestricted</vt:lpwstr>
  </property>
  <property fmtid="{D5CDD505-2E9C-101B-9397-08002B2CF9AE}" pid="3" name="Document_Confidentiality">
    <vt:lpwstr>Unrestricted</vt:lpwstr>
  </property>
  <property fmtid="{D5CDD505-2E9C-101B-9397-08002B2CF9AE}" pid="4" name="sodocoClasLang">
    <vt:lpwstr>Sem restrições</vt:lpwstr>
  </property>
  <property fmtid="{D5CDD505-2E9C-101B-9397-08002B2CF9AE}" pid="5" name="sodocoClasLangId">
    <vt:i4>0</vt:i4>
  </property>
  <property fmtid="{D5CDD505-2E9C-101B-9397-08002B2CF9AE}" pid="6" name="sodocoClasId">
    <vt:i4>0</vt:i4>
  </property>
  <property fmtid="{D5CDD505-2E9C-101B-9397-08002B2CF9AE}" pid="7" name="MSIP_Label_36791f77-3d39-4d72-9277-ac879ec799ed_Enabled">
    <vt:lpwstr>true</vt:lpwstr>
  </property>
  <property fmtid="{D5CDD505-2E9C-101B-9397-08002B2CF9AE}" pid="8" name="MSIP_Label_36791f77-3d39-4d72-9277-ac879ec799ed_SetDate">
    <vt:lpwstr>2022-03-24T11:57:05Z</vt:lpwstr>
  </property>
  <property fmtid="{D5CDD505-2E9C-101B-9397-08002B2CF9AE}" pid="9" name="MSIP_Label_36791f77-3d39-4d72-9277-ac879ec799ed_Method">
    <vt:lpwstr>Standard</vt:lpwstr>
  </property>
  <property fmtid="{D5CDD505-2E9C-101B-9397-08002B2CF9AE}" pid="10" name="MSIP_Label_36791f77-3d39-4d72-9277-ac879ec799ed_Name">
    <vt:lpwstr>restricted-default</vt:lpwstr>
  </property>
  <property fmtid="{D5CDD505-2E9C-101B-9397-08002B2CF9AE}" pid="11" name="MSIP_Label_36791f77-3d39-4d72-9277-ac879ec799ed_SiteId">
    <vt:lpwstr>254ba93e-1f6f-48f3-90e6-e2766664b477</vt:lpwstr>
  </property>
  <property fmtid="{D5CDD505-2E9C-101B-9397-08002B2CF9AE}" pid="12" name="MSIP_Label_36791f77-3d39-4d72-9277-ac879ec799ed_ActionId">
    <vt:lpwstr>1fd68176-c28d-42fa-9d6b-985605b3d766</vt:lpwstr>
  </property>
  <property fmtid="{D5CDD505-2E9C-101B-9397-08002B2CF9AE}" pid="13" name="MSIP_Label_36791f77-3d39-4d72-9277-ac879ec799ed_ContentBits">
    <vt:lpwstr>0</vt:lpwstr>
  </property>
</Properties>
</file>